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2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1E229-31D4-4691-8652-6BEB0EB236BE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75F72-0E28-450B-BB70-1E3295E241A2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5679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375F72-0E28-450B-BB70-1E3295E241A2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4443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ED80-076A-4535-AEE7-E82B00941B99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380-5DFA-4D17-9A96-EF1C0F633D6E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258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ED80-076A-4535-AEE7-E82B00941B99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380-5DFA-4D17-9A96-EF1C0F633D6E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057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ED80-076A-4535-AEE7-E82B00941B99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380-5DFA-4D17-9A96-EF1C0F633D6E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023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ED80-076A-4535-AEE7-E82B00941B99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380-5DFA-4D17-9A96-EF1C0F633D6E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951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ED80-076A-4535-AEE7-E82B00941B99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380-5DFA-4D17-9A96-EF1C0F633D6E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9625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ED80-076A-4535-AEE7-E82B00941B99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380-5DFA-4D17-9A96-EF1C0F633D6E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253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ED80-076A-4535-AEE7-E82B00941B99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380-5DFA-4D17-9A96-EF1C0F633D6E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636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ED80-076A-4535-AEE7-E82B00941B99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380-5DFA-4D17-9A96-EF1C0F633D6E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53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ED80-076A-4535-AEE7-E82B00941B99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380-5DFA-4D17-9A96-EF1C0F633D6E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984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ED80-076A-4535-AEE7-E82B00941B99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380-5DFA-4D17-9A96-EF1C0F633D6E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448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ED80-076A-4535-AEE7-E82B00941B99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380-5DFA-4D17-9A96-EF1C0F633D6E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121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DBED80-076A-4535-AEE7-E82B00941B99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D39380-5DFA-4D17-9A96-EF1C0F633D6E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508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svg"/><Relationship Id="rId4" Type="http://schemas.openxmlformats.org/officeDocument/2006/relationships/hyperlink" Target="https://www.imperial.edu/ivc/files/Distance_Education_Models_and_Best_Practices.pdf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7239E6C-3A6F-C964-F12D-061C2B7725AF}"/>
              </a:ext>
            </a:extLst>
          </p:cNvPr>
          <p:cNvSpPr txBox="1"/>
          <p:nvPr/>
        </p:nvSpPr>
        <p:spPr>
          <a:xfrm>
            <a:off x="1694944" y="76706"/>
            <a:ext cx="7765282" cy="376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</a:t>
            </a:r>
            <a:r>
              <a:rPr lang="el-GR" sz="1800" b="1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</a:t>
            </a:r>
            <a:r>
              <a:rPr lang="el-GR" sz="18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implementation</a:t>
            </a:r>
            <a:r>
              <a:rPr lang="el-GR" sz="18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1800" b="1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</a:t>
            </a:r>
            <a:r>
              <a:rPr lang="el-GR" sz="18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18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18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Covid-19 </a:t>
            </a:r>
            <a:r>
              <a:rPr lang="el-GR" sz="1800" b="1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pandemic</a:t>
            </a:r>
            <a:endParaRPr lang="el-GR" sz="1800" b="1" kern="10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62BA2A-AA5B-756D-943A-70B4EF3FF921}"/>
              </a:ext>
            </a:extLst>
          </p:cNvPr>
          <p:cNvSpPr txBox="1"/>
          <p:nvPr/>
        </p:nvSpPr>
        <p:spPr>
          <a:xfrm>
            <a:off x="140993" y="1161943"/>
            <a:ext cx="1757962" cy="390876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just"/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world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been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changing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rapidly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recent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years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development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technology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impacted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on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evolution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economy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society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education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era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the Covid-19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pandemic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been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brake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on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rapid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progress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these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sectors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l-GR" sz="800" kern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Humanity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suffered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shock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governments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worldwide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in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cooperation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with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each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other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imposed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harsh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measures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limit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spread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virus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but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at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same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time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continue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people's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daily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lives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much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possible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l-GR" sz="800" kern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This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unexpected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situation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arose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forced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Ministries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Education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several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countries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implement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order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continue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educational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process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l-GR" sz="800" kern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use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technology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crucial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implementation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pandemic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new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technologies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have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greatly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assisted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education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Teachers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were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forced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since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schools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were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closed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abruptly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transition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from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traditional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face-to-face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teaching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new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for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most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r>
              <a:rPr lang="el-GR" sz="800" kern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form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teaching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E-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consists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continuing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educational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process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when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face-to-face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teaching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not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possible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not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subject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time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place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8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restrictions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l-GR" sz="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96F178-2DA5-D6E8-BC82-DD5200CB658E}"/>
              </a:ext>
            </a:extLst>
          </p:cNvPr>
          <p:cNvSpPr txBox="1"/>
          <p:nvPr/>
        </p:nvSpPr>
        <p:spPr>
          <a:xfrm>
            <a:off x="-71119" y="895681"/>
            <a:ext cx="22302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l-GR" sz="1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AEEBFE-6D58-3B48-CF7F-0DC2CA898842}"/>
              </a:ext>
            </a:extLst>
          </p:cNvPr>
          <p:cNvSpPr txBox="1"/>
          <p:nvPr/>
        </p:nvSpPr>
        <p:spPr>
          <a:xfrm>
            <a:off x="27323" y="5044477"/>
            <a:ext cx="2194719" cy="17559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Outcomes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aim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study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explore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views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primary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school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teachers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regarding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their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experiences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Covid-19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pandemic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A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fully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structured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questionnaire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used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conduct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research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l-GR" sz="700" kern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questionnaire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collection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resulting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responses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were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carried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out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via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internet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specifically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through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Google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Forms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service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l-GR" sz="700" kern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Also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conduct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optimal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valid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conclusions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this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research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quantitative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research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used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which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recommended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interpret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correlations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between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various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variables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Creswell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2002). For</a:t>
            </a:r>
            <a:r>
              <a:rPr lang="el-GR" sz="700" kern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recording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views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sample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most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questions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were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closed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structured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questions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The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sample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consisted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primary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education</a:t>
            </a:r>
            <a:r>
              <a:rPr lang="el-GR" sz="7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teachers</a:t>
            </a:r>
            <a:r>
              <a:rPr lang="el-GR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800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l-GR" sz="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2" name="Πίνακας 11">
            <a:extLst>
              <a:ext uri="{FF2B5EF4-FFF2-40B4-BE49-F238E27FC236}">
                <a16:creationId xmlns:a16="http://schemas.microsoft.com/office/drawing/2014/main" id="{B6F6AA68-63C7-ED35-62E3-28C60B9AC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95509"/>
              </p:ext>
            </p:extLst>
          </p:nvPr>
        </p:nvGraphicFramePr>
        <p:xfrm>
          <a:off x="2121993" y="1214720"/>
          <a:ext cx="2731197" cy="41880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079">
                  <a:extLst>
                    <a:ext uri="{9D8B030D-6E8A-4147-A177-3AD203B41FA5}">
                      <a16:colId xmlns:a16="http://schemas.microsoft.com/office/drawing/2014/main" val="1465992128"/>
                    </a:ext>
                  </a:extLst>
                </a:gridCol>
                <a:gridCol w="424758">
                  <a:extLst>
                    <a:ext uri="{9D8B030D-6E8A-4147-A177-3AD203B41FA5}">
                      <a16:colId xmlns:a16="http://schemas.microsoft.com/office/drawing/2014/main" val="1860895606"/>
                    </a:ext>
                  </a:extLst>
                </a:gridCol>
                <a:gridCol w="471032">
                  <a:extLst>
                    <a:ext uri="{9D8B030D-6E8A-4147-A177-3AD203B41FA5}">
                      <a16:colId xmlns:a16="http://schemas.microsoft.com/office/drawing/2014/main" val="698064237"/>
                    </a:ext>
                  </a:extLst>
                </a:gridCol>
                <a:gridCol w="66032">
                  <a:extLst>
                    <a:ext uri="{9D8B030D-6E8A-4147-A177-3AD203B41FA5}">
                      <a16:colId xmlns:a16="http://schemas.microsoft.com/office/drawing/2014/main" val="1439731810"/>
                    </a:ext>
                  </a:extLst>
                </a:gridCol>
                <a:gridCol w="102706">
                  <a:extLst>
                    <a:ext uri="{9D8B030D-6E8A-4147-A177-3AD203B41FA5}">
                      <a16:colId xmlns:a16="http://schemas.microsoft.com/office/drawing/2014/main" val="3274751560"/>
                    </a:ext>
                  </a:extLst>
                </a:gridCol>
                <a:gridCol w="113615">
                  <a:extLst>
                    <a:ext uri="{9D8B030D-6E8A-4147-A177-3AD203B41FA5}">
                      <a16:colId xmlns:a16="http://schemas.microsoft.com/office/drawing/2014/main" val="940622066"/>
                    </a:ext>
                  </a:extLst>
                </a:gridCol>
                <a:gridCol w="66032">
                  <a:extLst>
                    <a:ext uri="{9D8B030D-6E8A-4147-A177-3AD203B41FA5}">
                      <a16:colId xmlns:a16="http://schemas.microsoft.com/office/drawing/2014/main" val="2461129497"/>
                    </a:ext>
                  </a:extLst>
                </a:gridCol>
                <a:gridCol w="66032">
                  <a:extLst>
                    <a:ext uri="{9D8B030D-6E8A-4147-A177-3AD203B41FA5}">
                      <a16:colId xmlns:a16="http://schemas.microsoft.com/office/drawing/2014/main" val="962148988"/>
                    </a:ext>
                  </a:extLst>
                </a:gridCol>
                <a:gridCol w="66032">
                  <a:extLst>
                    <a:ext uri="{9D8B030D-6E8A-4147-A177-3AD203B41FA5}">
                      <a16:colId xmlns:a16="http://schemas.microsoft.com/office/drawing/2014/main" val="806454951"/>
                    </a:ext>
                  </a:extLst>
                </a:gridCol>
                <a:gridCol w="66032">
                  <a:extLst>
                    <a:ext uri="{9D8B030D-6E8A-4147-A177-3AD203B41FA5}">
                      <a16:colId xmlns:a16="http://schemas.microsoft.com/office/drawing/2014/main" val="2561035938"/>
                    </a:ext>
                  </a:extLst>
                </a:gridCol>
                <a:gridCol w="66032">
                  <a:extLst>
                    <a:ext uri="{9D8B030D-6E8A-4147-A177-3AD203B41FA5}">
                      <a16:colId xmlns:a16="http://schemas.microsoft.com/office/drawing/2014/main" val="3912041379"/>
                    </a:ext>
                  </a:extLst>
                </a:gridCol>
                <a:gridCol w="394023">
                  <a:extLst>
                    <a:ext uri="{9D8B030D-6E8A-4147-A177-3AD203B41FA5}">
                      <a16:colId xmlns:a16="http://schemas.microsoft.com/office/drawing/2014/main" val="4091617173"/>
                    </a:ext>
                  </a:extLst>
                </a:gridCol>
                <a:gridCol w="66032">
                  <a:extLst>
                    <a:ext uri="{9D8B030D-6E8A-4147-A177-3AD203B41FA5}">
                      <a16:colId xmlns:a16="http://schemas.microsoft.com/office/drawing/2014/main" val="1019986640"/>
                    </a:ext>
                  </a:extLst>
                </a:gridCol>
                <a:gridCol w="165760">
                  <a:extLst>
                    <a:ext uri="{9D8B030D-6E8A-4147-A177-3AD203B41FA5}">
                      <a16:colId xmlns:a16="http://schemas.microsoft.com/office/drawing/2014/main" val="2996513017"/>
                    </a:ext>
                  </a:extLst>
                </a:gridCol>
              </a:tblGrid>
              <a:tr h="248742">
                <a:tc gridSpan="14">
                  <a:txBody>
                    <a:bodyPr/>
                    <a:lstStyle/>
                    <a:p>
                      <a:pPr indent="18034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Table</a:t>
                      </a:r>
                      <a:r>
                        <a:rPr lang="en-US" sz="500" kern="100">
                          <a:effectLst/>
                        </a:rPr>
                        <a:t> 1. </a:t>
                      </a:r>
                      <a:r>
                        <a:rPr lang="el-GR" sz="500" kern="100">
                          <a:effectLst/>
                        </a:rPr>
                        <a:t>Difficulties in implementing distance learning during the pandemic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37004"/>
                  </a:ext>
                </a:extLst>
              </a:tr>
              <a:tr h="5258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Frequency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n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 dirty="0">
                          <a:effectLst/>
                        </a:rPr>
                        <a:t>Percentage</a:t>
                      </a:r>
                      <a:r>
                        <a:rPr lang="el-GR" sz="500" kern="100" dirty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 dirty="0">
                          <a:effectLst/>
                        </a:rPr>
                        <a:t> </a:t>
                      </a:r>
                      <a:endParaRPr lang="el-GR" sz="5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m (Mean)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SD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(Standard Deviation)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SE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(Standard Error)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233988"/>
                  </a:ext>
                </a:extLst>
              </a:tr>
              <a:tr h="136857">
                <a:tc gridSpan="1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70510" algn="l"/>
                        </a:tabLst>
                      </a:pPr>
                      <a:r>
                        <a:rPr lang="el-GR" sz="500" kern="100">
                          <a:effectLst/>
                        </a:rPr>
                        <a:t>Did you feel joy and satisfaction during the implementation of distance learning during the pandemic? 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399187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Always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9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5.6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767486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Several times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38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23.6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839128"/>
                  </a:ext>
                </a:extLst>
              </a:tr>
              <a:tr h="2891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Sometimes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41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 dirty="0">
                          <a:effectLst/>
                        </a:rPr>
                        <a:t>25.5</a:t>
                      </a:r>
                      <a:endParaRPr lang="el-GR" sz="5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4.42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(</a:t>
                      </a:r>
                      <a:r>
                        <a:rPr lang="en-US" sz="500" kern="100">
                          <a:effectLst/>
                        </a:rPr>
                        <a:t>Sometimes</a:t>
                      </a:r>
                      <a:r>
                        <a:rPr lang="el-GR" sz="500" kern="100">
                          <a:effectLst/>
                        </a:rPr>
                        <a:t>)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2.363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0.186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25982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Few times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43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26.7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847097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None</a:t>
                      </a:r>
                      <a:r>
                        <a:rPr lang="el-GR" sz="500" kern="100">
                          <a:effectLst/>
                        </a:rPr>
                        <a:t>  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30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 dirty="0">
                          <a:effectLst/>
                        </a:rPr>
                        <a:t>18.6</a:t>
                      </a:r>
                      <a:endParaRPr lang="el-GR" sz="5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22680313"/>
                  </a:ext>
                </a:extLst>
              </a:tr>
              <a:tr h="179359">
                <a:tc gridSpan="1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Did the stress</a:t>
                      </a:r>
                      <a:r>
                        <a:rPr lang="en-US" sz="500" kern="100">
                          <a:effectLst/>
                        </a:rPr>
                        <a:t> (</a:t>
                      </a:r>
                      <a:r>
                        <a:rPr lang="el-GR" sz="500" kern="100">
                          <a:effectLst/>
                        </a:rPr>
                        <a:t>pressure</a:t>
                      </a:r>
                      <a:r>
                        <a:rPr lang="en-US" sz="500" kern="100">
                          <a:effectLst/>
                        </a:rPr>
                        <a:t>) </a:t>
                      </a:r>
                      <a:r>
                        <a:rPr lang="el-GR" sz="500" kern="100">
                          <a:effectLst/>
                        </a:rPr>
                        <a:t>you felt during the implementation of distance learning during the pandemic cause you to feel like</a:t>
                      </a:r>
                      <a:r>
                        <a:rPr lang="en-US" sz="500" kern="100">
                          <a:effectLst/>
                        </a:rPr>
                        <a:t> "</a:t>
                      </a:r>
                      <a:r>
                        <a:rPr lang="el-GR" sz="500" kern="100">
                          <a:effectLst/>
                        </a:rPr>
                        <a:t>I can</a:t>
                      </a:r>
                      <a:r>
                        <a:rPr lang="en-US" sz="500" kern="100">
                          <a:effectLst/>
                        </a:rPr>
                        <a:t>'</a:t>
                      </a:r>
                      <a:r>
                        <a:rPr lang="el-GR" sz="500" kern="100">
                          <a:effectLst/>
                        </a:rPr>
                        <a:t>t take it anymore</a:t>
                      </a:r>
                      <a:r>
                        <a:rPr lang="en-US" sz="500" kern="100">
                          <a:effectLst/>
                        </a:rPr>
                        <a:t>"?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960836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Always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15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9.3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353881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Several times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35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21.7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035668"/>
                  </a:ext>
                </a:extLst>
              </a:tr>
              <a:tr h="3465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Sometimes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42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26.1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4.55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(</a:t>
                      </a:r>
                      <a:r>
                        <a:rPr lang="en-US" sz="500" kern="100">
                          <a:effectLst/>
                        </a:rPr>
                        <a:t>Sometimes</a:t>
                      </a:r>
                      <a:r>
                        <a:rPr lang="el-GR" sz="500" kern="100">
                          <a:effectLst/>
                        </a:rPr>
                        <a:t>)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 dirty="0">
                          <a:effectLst/>
                        </a:rPr>
                        <a:t>2.509</a:t>
                      </a:r>
                      <a:endParaRPr lang="el-GR" sz="5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0.198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265129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Few times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37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23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117138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None</a:t>
                      </a:r>
                      <a:r>
                        <a:rPr lang="el-GR" sz="500" kern="100">
                          <a:effectLst/>
                        </a:rPr>
                        <a:t>  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32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19.9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683054"/>
                  </a:ext>
                </a:extLst>
              </a:tr>
              <a:tr h="191976">
                <a:tc gridSpan="1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Did you feel frustrated when implementing distance learning during the pandemic? 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863694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Always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16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9.9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519263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Several times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60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37.3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251777"/>
                  </a:ext>
                </a:extLst>
              </a:tr>
              <a:tr h="3465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Sometimes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41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25.5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5.40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(</a:t>
                      </a:r>
                      <a:r>
                        <a:rPr lang="en-US" sz="500" kern="100">
                          <a:effectLst/>
                        </a:rPr>
                        <a:t>Sometimes)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2.367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0.186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324794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Few times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28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17.4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238358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None</a:t>
                      </a:r>
                      <a:r>
                        <a:rPr lang="el-GR" sz="500" kern="100">
                          <a:effectLst/>
                        </a:rPr>
                        <a:t>  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16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9.9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414657"/>
                  </a:ext>
                </a:extLst>
              </a:tr>
              <a:tr h="136857">
                <a:tc gridSpan="1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Did you experience a sense of urgency during the pandemic and the implementation of distance learning? 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815977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Always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11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6.8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36634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Several times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46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28.6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985949"/>
                  </a:ext>
                </a:extLst>
              </a:tr>
              <a:tr h="3465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Sometimes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38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23.6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4.63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(</a:t>
                      </a:r>
                      <a:r>
                        <a:rPr lang="en-US" sz="500" kern="100">
                          <a:effectLst/>
                        </a:rPr>
                        <a:t>Sometimes</a:t>
                      </a:r>
                      <a:r>
                        <a:rPr lang="el-GR" sz="500" kern="100">
                          <a:effectLst/>
                        </a:rPr>
                        <a:t>)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2.482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0.196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514858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Few times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34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21.1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33390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None</a:t>
                      </a:r>
                      <a:r>
                        <a:rPr lang="el-GR" sz="500" kern="100">
                          <a:effectLst/>
                        </a:rPr>
                        <a:t>  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32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19.9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278600"/>
                  </a:ext>
                </a:extLst>
              </a:tr>
              <a:tr h="71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500" kern="100">
                          <a:effectLst/>
                        </a:rPr>
                        <a:t>Total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161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 dirty="0">
                          <a:effectLst/>
                        </a:rPr>
                        <a:t>100.0</a:t>
                      </a:r>
                      <a:endParaRPr lang="el-GR" sz="5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>
                          <a:effectLst/>
                        </a:rPr>
                        <a:t> </a:t>
                      </a:r>
                      <a:endParaRPr lang="el-GR" sz="5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500" kern="100" dirty="0">
                          <a:effectLst/>
                        </a:rPr>
                        <a:t> </a:t>
                      </a:r>
                      <a:endParaRPr lang="el-GR" sz="5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27" marR="31727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71477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5D63D804-91FF-237E-564A-CC978BCF08CD}"/>
              </a:ext>
            </a:extLst>
          </p:cNvPr>
          <p:cNvSpPr txBox="1"/>
          <p:nvPr/>
        </p:nvSpPr>
        <p:spPr>
          <a:xfrm>
            <a:off x="2847552" y="880263"/>
            <a:ext cx="2230243" cy="281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2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RESULTS</a:t>
            </a:r>
            <a:endParaRPr lang="el-GR" sz="1200" b="1" kern="10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AF1AA8-7337-DE1B-7597-9D5039D5245F}"/>
              </a:ext>
            </a:extLst>
          </p:cNvPr>
          <p:cNvSpPr txBox="1"/>
          <p:nvPr/>
        </p:nvSpPr>
        <p:spPr>
          <a:xfrm>
            <a:off x="2299973" y="5501865"/>
            <a:ext cx="2731197" cy="124040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Table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1),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most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teachers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(26.7%)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responded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rarely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felt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joy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satisfaction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implementation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icipants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(26.1%)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reported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sometimes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stress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pressure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thof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pandemic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Many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partey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felt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implementation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pandemic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caused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them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feel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"I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can't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take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anymore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".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majority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(37.3%) of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participants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responded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felt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disappointed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several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times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implementation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coronavirus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period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Most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participants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(28.6%)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reported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experienced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sense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urgency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several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times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coronavirus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while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using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l-GR" sz="7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DC3F5EC5-12EE-3647-0D32-DC93A61AA6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950024"/>
              </p:ext>
            </p:extLst>
          </p:nvPr>
        </p:nvGraphicFramePr>
        <p:xfrm>
          <a:off x="4927600" y="1222186"/>
          <a:ext cx="2081212" cy="4159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9826">
                  <a:extLst>
                    <a:ext uri="{9D8B030D-6E8A-4147-A177-3AD203B41FA5}">
                      <a16:colId xmlns:a16="http://schemas.microsoft.com/office/drawing/2014/main" val="4266432119"/>
                    </a:ext>
                  </a:extLst>
                </a:gridCol>
                <a:gridCol w="71752">
                  <a:extLst>
                    <a:ext uri="{9D8B030D-6E8A-4147-A177-3AD203B41FA5}">
                      <a16:colId xmlns:a16="http://schemas.microsoft.com/office/drawing/2014/main" val="4145917517"/>
                    </a:ext>
                  </a:extLst>
                </a:gridCol>
                <a:gridCol w="412147">
                  <a:extLst>
                    <a:ext uri="{9D8B030D-6E8A-4147-A177-3AD203B41FA5}">
                      <a16:colId xmlns:a16="http://schemas.microsoft.com/office/drawing/2014/main" val="1925867724"/>
                    </a:ext>
                  </a:extLst>
                </a:gridCol>
                <a:gridCol w="384557">
                  <a:extLst>
                    <a:ext uri="{9D8B030D-6E8A-4147-A177-3AD203B41FA5}">
                      <a16:colId xmlns:a16="http://schemas.microsoft.com/office/drawing/2014/main" val="2594147424"/>
                    </a:ext>
                  </a:extLst>
                </a:gridCol>
                <a:gridCol w="235544">
                  <a:extLst>
                    <a:ext uri="{9D8B030D-6E8A-4147-A177-3AD203B41FA5}">
                      <a16:colId xmlns:a16="http://schemas.microsoft.com/office/drawing/2014/main" val="2113112150"/>
                    </a:ext>
                  </a:extLst>
                </a:gridCol>
                <a:gridCol w="48576">
                  <a:extLst>
                    <a:ext uri="{9D8B030D-6E8A-4147-A177-3AD203B41FA5}">
                      <a16:colId xmlns:a16="http://schemas.microsoft.com/office/drawing/2014/main" val="511663120"/>
                    </a:ext>
                  </a:extLst>
                </a:gridCol>
                <a:gridCol w="48576">
                  <a:extLst>
                    <a:ext uri="{9D8B030D-6E8A-4147-A177-3AD203B41FA5}">
                      <a16:colId xmlns:a16="http://schemas.microsoft.com/office/drawing/2014/main" val="3933636433"/>
                    </a:ext>
                  </a:extLst>
                </a:gridCol>
                <a:gridCol w="48576">
                  <a:extLst>
                    <a:ext uri="{9D8B030D-6E8A-4147-A177-3AD203B41FA5}">
                      <a16:colId xmlns:a16="http://schemas.microsoft.com/office/drawing/2014/main" val="100672463"/>
                    </a:ext>
                  </a:extLst>
                </a:gridCol>
                <a:gridCol w="48576">
                  <a:extLst>
                    <a:ext uri="{9D8B030D-6E8A-4147-A177-3AD203B41FA5}">
                      <a16:colId xmlns:a16="http://schemas.microsoft.com/office/drawing/2014/main" val="3073347738"/>
                    </a:ext>
                  </a:extLst>
                </a:gridCol>
                <a:gridCol w="48576">
                  <a:extLst>
                    <a:ext uri="{9D8B030D-6E8A-4147-A177-3AD203B41FA5}">
                      <a16:colId xmlns:a16="http://schemas.microsoft.com/office/drawing/2014/main" val="394855944"/>
                    </a:ext>
                  </a:extLst>
                </a:gridCol>
                <a:gridCol w="74506">
                  <a:extLst>
                    <a:ext uri="{9D8B030D-6E8A-4147-A177-3AD203B41FA5}">
                      <a16:colId xmlns:a16="http://schemas.microsoft.com/office/drawing/2014/main" val="928021801"/>
                    </a:ext>
                  </a:extLst>
                </a:gridCol>
              </a:tblGrid>
              <a:tr h="162885">
                <a:tc gridSpan="10">
                  <a:txBody>
                    <a:bodyPr/>
                    <a:lstStyle/>
                    <a:p>
                      <a:pPr indent="18034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Table</a:t>
                      </a:r>
                      <a:r>
                        <a:rPr lang="en-US" sz="400" kern="100">
                          <a:effectLst/>
                        </a:rPr>
                        <a:t> 2. </a:t>
                      </a:r>
                      <a:r>
                        <a:rPr lang="el-GR" sz="400" kern="100">
                          <a:effectLst/>
                        </a:rPr>
                        <a:t>Readiness and cooperation regarding the use of distance learning during the pandemic 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5213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Frequency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n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 dirty="0">
                          <a:effectLst/>
                        </a:rPr>
                        <a:t>Percentage</a:t>
                      </a:r>
                      <a:r>
                        <a:rPr lang="el-GR" sz="400" kern="100" dirty="0">
                          <a:effectLst/>
                        </a:rPr>
                        <a:t>%</a:t>
                      </a:r>
                      <a:endParaRPr lang="el-GR" sz="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Percentage</a:t>
                      </a:r>
                      <a:r>
                        <a:rPr lang="el-GR" sz="400" kern="100">
                          <a:effectLst/>
                        </a:rPr>
                        <a:t>%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m (Mean)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SD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(Standard Deviation)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SE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(Standard Error)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992307"/>
                  </a:ext>
                </a:extLst>
              </a:tr>
              <a:tr h="124033">
                <a:tc gridSpan="10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Was there preparedness on the part of the school administration for distance learning during the pandemic? 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52534693"/>
                  </a:ext>
                </a:extLst>
              </a:tr>
              <a:tr h="749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n-US" sz="400" kern="100">
                          <a:effectLst/>
                        </a:rPr>
                        <a:t>Too much 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l-GR" sz="400" kern="100">
                          <a:effectLst/>
                        </a:rPr>
                        <a:t>17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l-GR" sz="400" kern="100">
                          <a:effectLst/>
                        </a:rPr>
                        <a:t>10.6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803938"/>
                  </a:ext>
                </a:extLst>
              </a:tr>
              <a:tr h="72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Much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43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l-GR" sz="400" kern="100">
                          <a:effectLst/>
                        </a:rPr>
                        <a:t>26.7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1036"/>
                  </a:ext>
                </a:extLst>
              </a:tr>
              <a:tr h="408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Neither much nor little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32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l-GR" sz="400" kern="100">
                          <a:effectLst/>
                        </a:rPr>
                        <a:t>19.9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4.69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n-US" sz="400" kern="100">
                          <a:effectLst/>
                        </a:rPr>
                        <a:t>Neither much nor little</a:t>
                      </a:r>
                      <a:r>
                        <a:rPr lang="el-GR" sz="400" kern="100">
                          <a:effectLst/>
                        </a:rPr>
                        <a:t>)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2.</a:t>
                      </a:r>
                      <a:r>
                        <a:rPr lang="en-US" sz="400" kern="100">
                          <a:effectLst/>
                        </a:rPr>
                        <a:t>622</a:t>
                      </a:r>
                      <a:endParaRPr lang="el-GR" sz="400" kern="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067560" algn="l"/>
                        </a:tabLst>
                      </a:pPr>
                      <a:r>
                        <a:rPr lang="el-GR" sz="400" kern="100">
                          <a:effectLst/>
                        </a:rPr>
                        <a:t>0.</a:t>
                      </a:r>
                      <a:r>
                        <a:rPr lang="en-US" sz="400" kern="100">
                          <a:effectLst/>
                        </a:rPr>
                        <a:t>207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228358"/>
                  </a:ext>
                </a:extLst>
              </a:tr>
              <a:tr h="74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Little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37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23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914967"/>
                  </a:ext>
                </a:extLst>
              </a:tr>
              <a:tr h="74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None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32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19.9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748393"/>
                  </a:ext>
                </a:extLst>
              </a:tr>
              <a:tr h="123109">
                <a:tc gridSpan="10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270510" algn="l"/>
                        </a:tabLst>
                      </a:pPr>
                      <a:r>
                        <a:rPr lang="el-GR" sz="400" kern="100">
                          <a:effectLst/>
                        </a:rPr>
                        <a:t>During the pandemic and the implementation of distance learning, was there collegiality with other teachers? 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87992161"/>
                  </a:ext>
                </a:extLst>
              </a:tr>
              <a:tr h="749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Too much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55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34.2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017459"/>
                  </a:ext>
                </a:extLst>
              </a:tr>
              <a:tr h="255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Much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63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39.1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6.93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(</a:t>
                      </a:r>
                      <a:r>
                        <a:rPr lang="en-US" sz="400" kern="100">
                          <a:effectLst/>
                        </a:rPr>
                        <a:t>Much</a:t>
                      </a:r>
                      <a:r>
                        <a:rPr lang="el-GR" sz="400" kern="100">
                          <a:effectLst/>
                        </a:rPr>
                        <a:t>)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2.023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0.159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067425"/>
                  </a:ext>
                </a:extLst>
              </a:tr>
              <a:tr h="72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Neither much nor little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31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19.3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404551"/>
                  </a:ext>
                </a:extLst>
              </a:tr>
              <a:tr h="74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Little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6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3.7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405456"/>
                  </a:ext>
                </a:extLst>
              </a:tr>
              <a:tr h="74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None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6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3.7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059079"/>
                  </a:ext>
                </a:extLst>
              </a:tr>
              <a:tr h="506094">
                <a:tc gridSpan="10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How would you characterize your collaboration with the principal during the pandemic and the implementation of distance learning to address any difficulties?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95748254"/>
                  </a:ext>
                </a:extLst>
              </a:tr>
              <a:tr h="220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Very good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 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76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47.3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186294"/>
                  </a:ext>
                </a:extLst>
              </a:tr>
              <a:tr h="255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Good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49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30.4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7.32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(</a:t>
                      </a:r>
                      <a:r>
                        <a:rPr lang="en-US" sz="400" kern="100">
                          <a:effectLst/>
                        </a:rPr>
                        <a:t>Good</a:t>
                      </a:r>
                      <a:r>
                        <a:rPr lang="el-GR" sz="400" kern="100">
                          <a:effectLst/>
                        </a:rPr>
                        <a:t>)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2.011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0.158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624598"/>
                  </a:ext>
                </a:extLst>
              </a:tr>
              <a:tr h="220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Moderate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28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17.4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540176"/>
                  </a:ext>
                </a:extLst>
              </a:tr>
              <a:tr h="74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Bad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2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1.2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90887"/>
                  </a:ext>
                </a:extLst>
              </a:tr>
              <a:tr h="74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Very bad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6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3.7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45816"/>
                  </a:ext>
                </a:extLst>
              </a:tr>
              <a:tr h="74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00" kern="100">
                          <a:effectLst/>
                        </a:rPr>
                        <a:t>Total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161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100.0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>
                          <a:effectLst/>
                        </a:rPr>
                        <a:t> </a:t>
                      </a:r>
                      <a:endParaRPr lang="el-GR" sz="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76" marR="2317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400" kern="100" dirty="0">
                          <a:effectLst/>
                        </a:rPr>
                        <a:t> </a:t>
                      </a:r>
                      <a:endParaRPr lang="el-GR" sz="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6410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A865ADF-93D1-B59F-F1A4-AF46BF4DC4EB}"/>
              </a:ext>
            </a:extLst>
          </p:cNvPr>
          <p:cNvSpPr txBox="1"/>
          <p:nvPr/>
        </p:nvSpPr>
        <p:spPr>
          <a:xfrm>
            <a:off x="5054482" y="5418248"/>
            <a:ext cx="2070249" cy="149271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26.7%)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claimed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there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high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degree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preparedness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on the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part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the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school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administration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for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Covid-19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pandemic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Many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participating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teachers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(39.1%)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reported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pandemic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while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using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there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lot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camaraderie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with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other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teachers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 majority of the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teachers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(47.3%)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responded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they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would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describe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their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cooperation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with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principal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as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very</a:t>
            </a:r>
            <a:r>
              <a:rPr lang="el-GR" sz="7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Table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2,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most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participants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teachers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’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survey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good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coronavirus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period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implementation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effectively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address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any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difficulties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arose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 </a:t>
            </a:r>
            <a:endParaRPr lang="el-GR" sz="7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A261F4-FA51-4C8E-2194-60345DEACD73}"/>
              </a:ext>
            </a:extLst>
          </p:cNvPr>
          <p:cNvSpPr txBox="1"/>
          <p:nvPr/>
        </p:nvSpPr>
        <p:spPr>
          <a:xfrm>
            <a:off x="7083222" y="886353"/>
            <a:ext cx="2819257" cy="253255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0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CONCLUSIONS</a:t>
            </a:r>
            <a:endParaRPr lang="el-GR" sz="1000" b="1" kern="10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conclusion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said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despite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abrupt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transition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from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in-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person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multitude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problems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face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schools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functioned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satisfactorily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difficult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period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the Covid-19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pandemic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l-GR" sz="700" kern="0" dirty="0">
                <a:solidFill>
                  <a:srgbClr val="1F1F1F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Most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teachers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despite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difficulties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faced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when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implementing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pressure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stress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experienced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concerns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disappointments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preparation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received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from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school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administration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responded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effectively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digital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l-GR" sz="700" kern="0" dirty="0">
                <a:solidFill>
                  <a:srgbClr val="1F1F1F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combined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asynchronous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synchronous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training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made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satisfactory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use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tools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asynchronous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platforms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synchronous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webex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platform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l-GR" sz="700" kern="0" dirty="0">
                <a:solidFill>
                  <a:srgbClr val="1F1F1F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Using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new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technologies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through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collegiality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cooperation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among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themselves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with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administration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teachers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tried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help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students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offer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them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wealth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knowledge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 </a:t>
            </a:r>
            <a:endParaRPr lang="el-GR" sz="7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For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there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digital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readiness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educational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space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competent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leadership-management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needed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can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predict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analyze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data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innovate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using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artificial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intelligence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robotics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l-GR" sz="700" kern="0" dirty="0">
                <a:solidFill>
                  <a:srgbClr val="1F1F1F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same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time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management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should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provide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educational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materials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adopt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new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curricula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appropriate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teaching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models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l-GR" sz="7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50B4A9-E0DC-0D49-E15C-8DEEF9A64139}"/>
              </a:ext>
            </a:extLst>
          </p:cNvPr>
          <p:cNvSpPr txBox="1"/>
          <p:nvPr/>
        </p:nvSpPr>
        <p:spPr>
          <a:xfrm>
            <a:off x="7083222" y="3394993"/>
            <a:ext cx="2757956" cy="81592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0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SUGGESTION</a:t>
            </a:r>
            <a:endParaRPr lang="el-GR" sz="1000" b="1" kern="10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would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good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upgrade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technological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infrastructure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investigate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educational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needs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regarding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adequate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equipment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eliminate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problems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related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accessibility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ensure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smoothness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 the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educational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7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process</a:t>
            </a:r>
            <a:r>
              <a:rPr lang="en-US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l-GR" sz="7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l-GR" sz="7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FF874D-02FF-11FF-4C31-A02A6586E714}"/>
              </a:ext>
            </a:extLst>
          </p:cNvPr>
          <p:cNvSpPr txBox="1"/>
          <p:nvPr/>
        </p:nvSpPr>
        <p:spPr>
          <a:xfrm>
            <a:off x="7148044" y="4187008"/>
            <a:ext cx="2757956" cy="265309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0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BIBLIOGRAPHY</a:t>
            </a:r>
            <a:endParaRPr lang="el-GR" sz="1000" b="1" kern="10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Bush, T. &amp; Glover, D. (2003). </a:t>
            </a:r>
            <a:r>
              <a:rPr lang="en-US" sz="6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School Leadership: Concepts and Evidence.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National College for School Leadership.</a:t>
            </a:r>
            <a:endParaRPr lang="el-GR" sz="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535"/>
              </a:spcBef>
              <a:spcAft>
                <a:spcPts val="800"/>
              </a:spcAft>
              <a:buNone/>
            </a:pP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Creswell, J. (2002). </a:t>
            </a:r>
            <a:r>
              <a:rPr lang="en-US" sz="6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Educational research: Planning, conducting, and evaluating quantitative</a:t>
            </a:r>
            <a:r>
              <a:rPr lang="en-US" sz="600" i="1" kern="100" spc="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6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sz="600" i="1" kern="100" spc="-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6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qualitative</a:t>
            </a:r>
            <a:r>
              <a:rPr lang="en-US" sz="600" i="1" kern="100" spc="-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6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research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600" kern="100" spc="-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Upper Saddle</a:t>
            </a:r>
            <a:r>
              <a:rPr lang="en-US" sz="600" kern="100" spc="-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River,</a:t>
            </a:r>
            <a:r>
              <a:rPr lang="en-US" sz="600" kern="100" spc="-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NJ: Merrill Prentice</a:t>
            </a:r>
            <a:r>
              <a:rPr lang="en-US" sz="600" kern="100" spc="-1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Hall. </a:t>
            </a:r>
            <a:endParaRPr lang="el-GR" sz="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Delling, R. (1985).</a:t>
            </a:r>
            <a:r>
              <a:rPr lang="en-US" sz="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Towards</a:t>
            </a:r>
            <a:r>
              <a:rPr lang="en-US" sz="6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Theory of</a:t>
            </a:r>
            <a:r>
              <a:rPr lang="en-US" sz="600" i="1" spc="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Distance Education</a:t>
            </a:r>
            <a:r>
              <a:rPr lang="en-US" sz="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Paper presented at the</a:t>
            </a:r>
            <a:r>
              <a:rPr lang="en-US" sz="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ICDE</a:t>
            </a:r>
            <a:r>
              <a:rPr lang="en-US" sz="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Thirteenth World Conference, Melbourne,</a:t>
            </a:r>
            <a:r>
              <a:rPr lang="en-US" sz="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Australia. </a:t>
            </a:r>
            <a:endParaRPr lang="el-GR" sz="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l-GR" sz="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Greenberg, G. (1998). Distance education technologies: Best practices for K-12 settings</a:t>
            </a:r>
            <a:r>
              <a:rPr lang="en-US" sz="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IEEE Technology and Society Magazine,</a:t>
            </a:r>
            <a:r>
              <a:rPr lang="en-US" sz="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</a:t>
            </a:r>
            <a:r>
              <a:rPr lang="en-US" sz="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(4), 36-40. </a:t>
            </a:r>
            <a:endParaRPr lang="el-GR" sz="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795"/>
              </a:spcBef>
              <a:spcAft>
                <a:spcPts val="800"/>
              </a:spcAft>
              <a:buNone/>
            </a:pP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Hanover Research (2011). </a:t>
            </a:r>
            <a:r>
              <a:rPr lang="en-US" sz="6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Distance Education Models and Best Practices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Academy Administration Practice.</a:t>
            </a:r>
            <a:r>
              <a:rPr lang="en-US" sz="6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Διαθέσιμο στο δικτυακό τόπο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600" kern="100" spc="13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6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https://www.imperial.edu/ivc/files/Distance_Education_Models_and_Best_Practices.pdf</a:t>
            </a:r>
            <a:r>
              <a:rPr lang="en-US" sz="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(1/6/2025).</a:t>
            </a:r>
            <a:endParaRPr lang="el-GR" sz="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635" algn="just">
              <a:lnSpc>
                <a:spcPct val="107000"/>
              </a:lnSpc>
              <a:spcAft>
                <a:spcPts val="600"/>
              </a:spcAft>
            </a:pP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Kollias, V., </a:t>
            </a:r>
            <a:r>
              <a:rPr lang="en-US" sz="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Mamalougos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N., </a:t>
            </a:r>
            <a:r>
              <a:rPr lang="en-US" sz="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Vamvakoussi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X., </a:t>
            </a:r>
            <a:r>
              <a:rPr lang="en-US" sz="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Lakkala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M., &amp; </a:t>
            </a:r>
            <a:r>
              <a:rPr lang="en-US" sz="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Vosniadou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S. (2005). Teachers’ attitudes to and beliefs about web-based Collaborative Learning Environments in the context of an international implementation. </a:t>
            </a:r>
            <a:r>
              <a:rPr lang="en-US" sz="6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Computers &amp; Education</a:t>
            </a:r>
            <a:r>
              <a:rPr lang="en-US" sz="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45 (3), 295- 315. </a:t>
            </a:r>
            <a:endParaRPr lang="el-GR" sz="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3880DF-D353-114F-F87B-53AB67FBAC05}"/>
              </a:ext>
            </a:extLst>
          </p:cNvPr>
          <p:cNvSpPr txBox="1"/>
          <p:nvPr/>
        </p:nvSpPr>
        <p:spPr>
          <a:xfrm>
            <a:off x="1942431" y="459162"/>
            <a:ext cx="48104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kern="0" cap="all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TSAPARDONI AIKATERINI</a:t>
            </a:r>
            <a:r>
              <a:rPr lang="el-GR" sz="1000" b="1" kern="0" cap="all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000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 Candidate of University of Alicante</a:t>
            </a:r>
            <a:endParaRPr lang="el-GR" sz="1000" dirty="0">
              <a:solidFill>
                <a:schemeClr val="tx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Γραφικό 18" descr="Περιβάλλον εργασίας χρήστη/Εμπειρία χρήστη περίγραμμα">
            <a:extLst>
              <a:ext uri="{FF2B5EF4-FFF2-40B4-BE49-F238E27FC236}">
                <a16:creationId xmlns:a16="http://schemas.microsoft.com/office/drawing/2014/main" id="{C475447F-C9A6-499C-30F3-A06481E1AF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0993" y="-35652"/>
            <a:ext cx="1540826" cy="973906"/>
          </a:xfrm>
          <a:prstGeom prst="rect">
            <a:avLst/>
          </a:prstGeom>
        </p:spPr>
      </p:pic>
      <p:pic>
        <p:nvPicPr>
          <p:cNvPr id="21" name="Γραφικό 20" descr="Μεταβίβαση ελέγχου περίγραμμα">
            <a:extLst>
              <a:ext uri="{FF2B5EF4-FFF2-40B4-BE49-F238E27FC236}">
                <a16:creationId xmlns:a16="http://schemas.microsoft.com/office/drawing/2014/main" id="{530E25FF-F137-EDAD-C130-304CB31DE5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23757" y="33824"/>
            <a:ext cx="914400" cy="788170"/>
          </a:xfrm>
          <a:prstGeom prst="rect">
            <a:avLst/>
          </a:prstGeom>
        </p:spPr>
      </p:pic>
      <p:pic>
        <p:nvPicPr>
          <p:cNvPr id="27" name="Γραφικό 26" descr="Ακουστικά περίγραμμα">
            <a:extLst>
              <a:ext uri="{FF2B5EF4-FFF2-40B4-BE49-F238E27FC236}">
                <a16:creationId xmlns:a16="http://schemas.microsoft.com/office/drawing/2014/main" id="{94048C67-624C-C719-F6BE-A87E779E3CA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308941" y="43416"/>
            <a:ext cx="670413" cy="670413"/>
          </a:xfrm>
          <a:prstGeom prst="rect">
            <a:avLst/>
          </a:prstGeom>
        </p:spPr>
      </p:pic>
      <p:pic>
        <p:nvPicPr>
          <p:cNvPr id="29" name="Γραφικό 28" descr="Πύργος κινητής τηλεφωνίας περίγραμμα">
            <a:extLst>
              <a:ext uri="{FF2B5EF4-FFF2-40B4-BE49-F238E27FC236}">
                <a16:creationId xmlns:a16="http://schemas.microsoft.com/office/drawing/2014/main" id="{68145D40-DC5B-C525-A780-206680EC5C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915751" y="342793"/>
            <a:ext cx="914400" cy="754652"/>
          </a:xfrm>
          <a:prstGeom prst="rect">
            <a:avLst/>
          </a:prstGeom>
        </p:spPr>
      </p:pic>
      <p:pic>
        <p:nvPicPr>
          <p:cNvPr id="31" name="Γραφικό 30" descr="Βιβλία περίγραμμα">
            <a:extLst>
              <a:ext uri="{FF2B5EF4-FFF2-40B4-BE49-F238E27FC236}">
                <a16:creationId xmlns:a16="http://schemas.microsoft.com/office/drawing/2014/main" id="{B46DF5B9-AA99-4D5A-D04E-747D1711C42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651749" y="37862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07986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Θέμα του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781</TotalTime>
  <Words>1471</Words>
  <Application>Microsoft Office PowerPoint</Application>
  <PresentationFormat>A4 (210 x 297 mm)</PresentationFormat>
  <Paragraphs>311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inherit</vt:lpstr>
      <vt:lpstr>Times New Roman</vt:lpstr>
      <vt:lpstr>Θέμα του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Rafail Iatros</dc:creator>
  <cp:lastModifiedBy>Ramón Ruiz</cp:lastModifiedBy>
  <cp:revision>23</cp:revision>
  <dcterms:created xsi:type="dcterms:W3CDTF">2025-05-31T19:23:59Z</dcterms:created>
  <dcterms:modified xsi:type="dcterms:W3CDTF">2025-07-07T15:52:34Z</dcterms:modified>
</cp:coreProperties>
</file>